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3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674" autoAdjust="0"/>
  </p:normalViewPr>
  <p:slideViewPr>
    <p:cSldViewPr>
      <p:cViewPr varScale="1">
        <p:scale>
          <a:sx n="37" d="100"/>
          <a:sy n="37" d="100"/>
        </p:scale>
        <p:origin x="1210" y="1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E289B4-3D6B-4631-A970-296B25FBB801}" type="datetimeFigureOut">
              <a:rPr lang="en-US" smtClean="0"/>
              <a:pPr/>
              <a:t>4/3/2015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76F00B-CBCC-4706-81E7-4C7958AD79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022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6F00B-CBCC-4706-81E7-4C7958AD79D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279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4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31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96773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24180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sz="3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8767929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4" r:id="rId2"/>
  </p:sldLayoutIdLst>
  <p:hf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1546474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CFD Refinement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429000"/>
            <a:ext cx="7772400" cy="1046317"/>
          </a:xfr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By: Brian Cowley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85800" y="5181600"/>
            <a:ext cx="7772400" cy="104631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marL="0" marR="0" lvl="0" indent="1905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tabLst/>
              <a:defRPr/>
            </a:pPr>
            <a:endParaRPr kumimoji="0" lang="en-US" sz="3000" b="0" i="0" u="none" strike="noStrike" kern="0" cap="none" spc="0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5123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1905000"/>
            <a:ext cx="8229600" cy="1143000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problem: Is the current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finite</a:t>
            </a:r>
            <a:b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difference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scheme the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optimal</a:t>
            </a:r>
            <a:b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choice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3200400"/>
            <a:ext cx="8763000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 been tested for accuracy in predicting flow fields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Current is being used because it worked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Other methods could  be: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More accurate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Faster to compute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More stable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953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1371600"/>
            <a:ext cx="8229600" cy="1143000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Test scheme one: The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forward</a:t>
            </a:r>
            <a:b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difference scheme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2743200"/>
            <a:ext cx="4876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Approximates using middle and right (front) point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Eliminates right end of domain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762000" y="3581400"/>
                <a:ext cx="2684517" cy="9722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>
                                      <a:latin typeface="Cambria Math" panose="02040503050406030204" pitchFamily="18" charset="0"/>
                                    </a:rPr>
                                    <m:t>𝜕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num>
                                <m:den>
                                  <m: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𝜕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Δx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3581400"/>
                <a:ext cx="2684517" cy="97225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2" descr="http://upload.wikimedia.org/wikipedia/commons/thumb/5/5f/HOC_stencil.jpg/220px-HOC_stenci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272204"/>
            <a:ext cx="3758281" cy="3590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48812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1371600"/>
            <a:ext cx="8229600" cy="1143000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Test scheme one: The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forward</a:t>
            </a:r>
            <a:b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difference scheme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2743200"/>
            <a:ext cx="4876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Approximates using middle and right (front) point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Eliminates right end of domain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762000" y="3581400"/>
                <a:ext cx="2684517" cy="9722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>
                                      <a:latin typeface="Cambria Math" panose="02040503050406030204" pitchFamily="18" charset="0"/>
                                    </a:rPr>
                                    <m:t>𝜕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num>
                                <m:den>
                                  <m: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𝜕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Δx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3581400"/>
                <a:ext cx="2684517" cy="97225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2" descr="http://upload.wikimedia.org/wikipedia/commons/thumb/5/5f/HOC_stencil.jpg/220px-HOC_stenci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272204"/>
            <a:ext cx="3758281" cy="3590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/>
          <p:cNvSpPr/>
          <p:nvPr/>
        </p:nvSpPr>
        <p:spPr>
          <a:xfrm>
            <a:off x="6701847" y="3964355"/>
            <a:ext cx="397336" cy="448738"/>
          </a:xfrm>
          <a:prstGeom prst="ellipse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281172" y="3964355"/>
            <a:ext cx="397336" cy="448738"/>
          </a:xfrm>
          <a:prstGeom prst="ellipse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717640" y="4007176"/>
            <a:ext cx="365749" cy="356738"/>
          </a:xfrm>
          <a:prstGeom prst="ellipse">
            <a:avLst/>
          </a:prstGeom>
          <a:solidFill>
            <a:schemeClr val="tx1">
              <a:alpha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2676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" y="1371600"/>
            <a:ext cx="8229600" cy="1143000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Test scheme two: The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backward</a:t>
            </a:r>
            <a:b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difference scheme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2743200"/>
            <a:ext cx="4876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Approximates using middle and 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Left (back)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point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Eliminates right end of domain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2" descr="http://upload.wikimedia.org/wikipedia/commons/thumb/5/5f/HOC_stencil.jpg/220px-HOC_stenci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272204"/>
            <a:ext cx="3758281" cy="3590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77518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" y="1371600"/>
            <a:ext cx="8229600" cy="1143000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Test scheme two: The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backward</a:t>
            </a:r>
            <a:b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difference scheme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2743200"/>
            <a:ext cx="4876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Approximates using middle and 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Left (back)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point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Eliminates right end of domain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2" descr="http://upload.wikimedia.org/wikipedia/commons/thumb/5/5f/HOC_stencil.jpg/220px-HOC_stenci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272204"/>
            <a:ext cx="3758281" cy="3590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4"/>
          <p:cNvSpPr/>
          <p:nvPr/>
        </p:nvSpPr>
        <p:spPr>
          <a:xfrm>
            <a:off x="6096000" y="3964355"/>
            <a:ext cx="397336" cy="448738"/>
          </a:xfrm>
          <a:prstGeom prst="ellipse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705600" y="3945719"/>
            <a:ext cx="397336" cy="448738"/>
          </a:xfrm>
          <a:prstGeom prst="ellipse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717640" y="4007176"/>
            <a:ext cx="365749" cy="356738"/>
          </a:xfrm>
          <a:prstGeom prst="ellipse">
            <a:avLst/>
          </a:prstGeom>
          <a:solidFill>
            <a:schemeClr val="tx1">
              <a:alpha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566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3528" y="838200"/>
            <a:ext cx="8229600" cy="1143000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Testing Criteria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2514600"/>
            <a:ext cx="87630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 the solution more accurate then central difference?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Does the solution converge 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faster?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 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stable?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 it work for a larger variety of conditions?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1065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" y="1295400"/>
            <a:ext cx="8229600" cy="1143000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Results – The forward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difference</a:t>
            </a:r>
            <a:b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scheme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2514600"/>
            <a:ext cx="8763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Appears to be unconditionally unstable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Numbers within domain diverge 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Causes program to fail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 output files have been empty</a:t>
            </a:r>
          </a:p>
          <a:p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109342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95400"/>
            <a:ext cx="8229600" cy="1143000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Results – The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backwards</a:t>
            </a:r>
            <a:b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difference scheme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2514600"/>
            <a:ext cx="8763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Successfully produces solutions and output files</a:t>
            </a:r>
          </a:p>
          <a:p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Has 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smaller residuals then original version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LHS-RHS=0 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Indication of accuracy</a:t>
            </a: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6563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1371600"/>
            <a:ext cx="8229600" cy="1143000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Concerns -</a:t>
            </a:r>
            <a:r>
              <a:rPr lang="en-US" dirty="0"/>
              <a:t>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backwards</a:t>
            </a:r>
            <a:b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difference scheme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2514600"/>
            <a:ext cx="8763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Residuals fall alarmingly fast within first few iterations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Original fell from order 10</a:t>
            </a:r>
            <a:r>
              <a:rPr lang="en-US" sz="24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to 10</a:t>
            </a:r>
            <a:r>
              <a:rPr lang="en-US" sz="24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-6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Backwards difference fell from order 10</a:t>
            </a:r>
            <a:r>
              <a:rPr lang="en-US" sz="24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to 10</a:t>
            </a:r>
            <a:r>
              <a:rPr lang="en-US" sz="24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-9 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 be indication of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inaccuracy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Values for the vorticity are alarmingly low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Original had a scale that commonly went from zero to 4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Backward scheme had a scale that went from zero to E-6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7600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71600"/>
            <a:ext cx="8229600" cy="1143000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Concerns -</a:t>
            </a:r>
            <a:r>
              <a:rPr lang="en-US" dirty="0"/>
              <a:t>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backwards</a:t>
            </a:r>
            <a:b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difference scheme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2514600"/>
            <a:ext cx="8763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Plots of simulated fluid flow are distorted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Plots of the vorticity fields shown below:</a:t>
            </a:r>
          </a:p>
          <a:p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696" y="4330482"/>
            <a:ext cx="4162832" cy="228033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4191000"/>
            <a:ext cx="4394304" cy="228033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04433" y="3821668"/>
            <a:ext cx="3709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Original central difference scheme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09165" y="3821668"/>
            <a:ext cx="4641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Modified Backwards difference scheme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511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8382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Overview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1981200"/>
            <a:ext cx="81534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 on CFD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it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CFD research group on campus for which problem exists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Our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current techniques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problem I address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Possible solutions – testing different solution schemes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Test results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Possible concerns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Implications of results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Further research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367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1295400"/>
            <a:ext cx="8229600" cy="1143000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Concerns -</a:t>
            </a:r>
            <a:r>
              <a:rPr lang="en-US" dirty="0"/>
              <a:t>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backwards</a:t>
            </a:r>
            <a:b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difference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scheme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2743200"/>
            <a:ext cx="48768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Distortion could be caused by technicality of using new 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scheme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Both the original and new schemes use two special steps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 left end of the domain there are no points to its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left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Therefore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program cannot accurately approximate here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error could propagate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2" descr="http://upload.wikimedia.org/wikipedia/commons/thumb/5/5f/HOC_stencil.jpg/220px-HOC_stenci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438400"/>
            <a:ext cx="3448751" cy="343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80467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14400"/>
            <a:ext cx="8229600" cy="1143000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Implications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2514600"/>
            <a:ext cx="87630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forwards difference scheme appears to be useless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However, resolving the double spacing issue could fix it </a:t>
            </a:r>
          </a:p>
          <a:p>
            <a:pPr lvl="1"/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Backwards difference scheme is promising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has been shown to have benefits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Faster calculations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Possible more accurate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Spacing issue still needs to be resolved  </a:t>
            </a:r>
            <a:r>
              <a:rPr lang="en-US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8158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838200"/>
            <a:ext cx="8229600" cy="1143000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Further research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2514600"/>
            <a:ext cx="8763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 needs to be done on fixing the spacing 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issue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More data needs to be collected to validate results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Compared with same lab geometry in many trials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Compared with different geometry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Geometry for which a true analytical solution exists </a:t>
            </a:r>
          </a:p>
        </p:txBody>
      </p:sp>
    </p:spTree>
    <p:extLst>
      <p:ext uri="{BB962C8B-B14F-4D97-AF65-F5344CB8AC3E}">
        <p14:creationId xmlns:p14="http://schemas.microsoft.com/office/powerpoint/2010/main" val="264605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38200"/>
            <a:ext cx="8229600" cy="1143000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Background: What is CFD?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2438400"/>
            <a:ext cx="4267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branch of fluid mechanics that emphasizes the use of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computers</a:t>
            </a:r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able to create simulations of almost every aspect of fluid movement</a:t>
            </a:r>
          </a:p>
          <a:p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Used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development of many modern technologies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0" y="2590800"/>
            <a:ext cx="3899215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717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38200"/>
            <a:ext cx="8229600" cy="1143000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it works – the problem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981200"/>
            <a:ext cx="8153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Relies entirely on computers for 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calculations. Why?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Calculations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based on the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Navier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-Stokes equations</a:t>
            </a:r>
          </a:p>
          <a:p>
            <a:pPr lvl="2"/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2">
              <a:buFont typeface="Courier New" panose="02070309020205020404" pitchFamily="49" charset="0"/>
              <a:buChar char="o"/>
            </a:pP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2">
              <a:buFont typeface="Courier New" panose="02070309020205020404" pitchFamily="49" charset="0"/>
              <a:buChar char="o"/>
            </a:pP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2">
              <a:buFont typeface="Courier New" panose="02070309020205020404" pitchFamily="49" charset="0"/>
              <a:buChar char="o"/>
            </a:pPr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There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 no solution that exists to these equations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terms within the equation are partial differentials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 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do we do, since computers cannot do calculus?</a:t>
            </a:r>
          </a:p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228600" y="3771848"/>
                <a:ext cx="5106278" cy="7146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𝜌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⁢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groupChr>
                                <m:groupChrPr>
                                  <m:chr m:val="⇀"/>
                                  <m:pos m:val="top"/>
                                  <m:vertJc m:val="bot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groupChr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</m:groupChr>
                            </m:num>
                            <m:den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den>
                          </m:f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+</m:t>
                          </m:r>
                          <m:groupChr>
                            <m:groupChrPr>
                              <m:chr m:val="⇀"/>
                              <m:pos m:val="top"/>
                              <m:vertJc m:val="bot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</m:groupCh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·</m:t>
                          </m:r>
                          <m:groupChr>
                            <m:groupChrPr>
                              <m:chr m:val="⇀"/>
                              <m:pos m:val="top"/>
                              <m:vertJc m:val="bot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𝛻</m:t>
                              </m:r>
                            </m:e>
                          </m:groupCh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−</m:t>
                          </m:r>
                          <m:groupChr>
                            <m:groupChrPr>
                              <m:chr m:val="⇀"/>
                              <m:pos m:val="top"/>
                              <m:vertJc m:val="bot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groupChr>
                        </m:e>
                      </m:d>
                      <m:r>
                        <a:rPr lang="en-US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⁢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groupChr>
                                <m:groupChrPr>
                                  <m:chr m:val="⇀"/>
                                  <m:pos m:val="top"/>
                                  <m:vertJc m:val="bot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groupChrPr>
                                <m:e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𝛻</m:t>
                                  </m:r>
                                </m:e>
                              </m:groupChr>
                            </m:e>
                          </m:d>
                        </m:e>
                        <m:sup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0">
                          <a:latin typeface="Cambria Math" panose="02040503050406030204" pitchFamily="18" charset="0"/>
                        </a:rPr>
                        <m:t>⁢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𝛻</m:t>
                          </m:r>
                        </m:e>
                      </m:groupChr>
                      <m:r>
                        <a:rPr lang="en-US" i="1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771848"/>
                <a:ext cx="5106278" cy="71468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4953000" y="3876235"/>
                <a:ext cx="3440150" cy="5059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𝛻</m:t>
                          </m:r>
                        </m:e>
                      </m:groupChr>
                      <m:r>
                        <a:rPr lang="en-US" sz="2400" i="0">
                          <a:latin typeface="Cambria Math" panose="02040503050406030204" pitchFamily="18" charset="0"/>
                        </a:rPr>
                        <m:t>·</m:t>
                      </m:r>
                      <m:groupChr>
                        <m:groupChrPr>
                          <m:chr m:val="⇀"/>
                          <m:pos m:val="top"/>
                          <m:vertJc m:val="bot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</m:groupChr>
                      <m:r>
                        <a:rPr lang="en-US" sz="2400" i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3876235"/>
                <a:ext cx="3440150" cy="50590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4121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" y="838200"/>
            <a:ext cx="8229600" cy="1143000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it works – the solution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981200"/>
            <a:ext cx="81534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use discrete math instead of continuous math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discretized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Navier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-Stokes equation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Replacing differentials with finite differences </a:t>
            </a:r>
          </a:p>
          <a:p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Computer algorithms can therefore be used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Make some initial guess (initialize) the flow field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Iterate until the initial guess converges to 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true</a:t>
            </a:r>
          </a:p>
          <a:p>
            <a:pPr lvl="2"/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solution </a:t>
            </a:r>
          </a:p>
          <a:p>
            <a:pPr marL="1714500" lvl="3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 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 on the order of millions of iterations </a:t>
            </a:r>
          </a:p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-1425515" y="3810000"/>
                <a:ext cx="12071230" cy="10741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20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20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120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1200" i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p>
                          </m:sSup>
                          <m:r>
                            <a:rPr lang="en-US" sz="12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1200" i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num>
                        <m:den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𝛥</m:t>
                          </m:r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US" sz="1200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1200" i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  <m:r>
                                        <a:rPr lang="en-US" sz="1200" i="0">
                                          <a:latin typeface="Cambria Math" panose="02040503050406030204" pitchFamily="18" charset="0"/>
                                        </a:rPr>
                                        <m:t>+1</m:t>
                                      </m:r>
                                    </m:sub>
                                  </m:sSub>
                                  <m:r>
                                    <a:rPr lang="en-US" sz="1200" i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</m:d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⁢</m:t>
                              </m:r>
                              <m:sSup>
                                <m:sSup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𝑉</m:t>
                                          </m:r>
                                        </m:e>
                                        <m:sub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  <m:r>
                                            <a:rPr lang="en-US" sz="1200" i="0">
                                              <a:latin typeface="Cambria Math" panose="02040503050406030204" pitchFamily="18" charset="0"/>
                                            </a:rPr>
                                            <m:t>+1,</m:t>
                                          </m:r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⁢</m:t>
                              </m:r>
                              <m:sSup>
                                <m:sSup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𝜔</m:t>
                                          </m:r>
                                        </m:e>
                                        <m:sub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  <m:r>
                                            <a:rPr lang="en-US" sz="1200" i="0">
                                              <a:latin typeface="Cambria Math" panose="02040503050406030204" pitchFamily="18" charset="0"/>
                                            </a:rPr>
                                            <m:t>+1,</m:t>
                                          </m:r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  <m:r>
                                        <a:rPr lang="en-US" sz="1200" i="0">
                                          <a:latin typeface="Cambria Math" panose="02040503050406030204" pitchFamily="18" charset="0"/>
                                        </a:rPr>
                                        <m:t>−1,</m:t>
                                      </m:r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⁢</m:t>
                              </m:r>
                              <m:sSup>
                                <m:sSup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𝑉</m:t>
                                          </m:r>
                                        </m:e>
                                        <m:sub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  <m:r>
                                            <a:rPr lang="en-US" sz="1200" i="0">
                                              <a:latin typeface="Cambria Math" panose="02040503050406030204" pitchFamily="18" charset="0"/>
                                            </a:rPr>
                                            <m:t>−1,</m:t>
                                          </m:r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⁢</m:t>
                              </m:r>
                              <m:sSup>
                                <m:sSup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𝜔</m:t>
                                          </m:r>
                                        </m:e>
                                        <m:sub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  <m:r>
                                            <a:rPr lang="en-US" sz="1200" i="0">
                                              <a:latin typeface="Cambria Math" panose="02040503050406030204" pitchFamily="18" charset="0"/>
                                            </a:rPr>
                                            <m:t>−1,</m:t>
                                          </m:r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2⁢</m:t>
                              </m:r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𝛥𝜇</m:t>
                              </m:r>
                            </m:den>
                          </m:f>
                          <m:r>
                            <a:rPr lang="en-US" sz="1200" i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  <m:r>
                                        <a:rPr lang="en-US" sz="1200" i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  <m:r>
                                        <a:rPr lang="en-US" sz="1200" i="0">
                                          <a:latin typeface="Cambria Math" panose="02040503050406030204" pitchFamily="18" charset="0"/>
                                        </a:rPr>
                                        <m:t>+1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⁢</m:t>
                              </m:r>
                              <m:sSup>
                                <m:sSup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𝑉</m:t>
                                          </m:r>
                                        </m:e>
                                        <m:sub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  <m:r>
                                            <a:rPr lang="en-US" sz="1200" i="0"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  <m:r>
                                            <a:rPr lang="en-US" sz="1200" i="0">
                                              <a:latin typeface="Cambria Math" panose="02040503050406030204" pitchFamily="18" charset="0"/>
                                            </a:rPr>
                                            <m:t>+1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⁢</m:t>
                              </m:r>
                              <m:sSup>
                                <m:sSup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𝜔</m:t>
                                          </m:r>
                                        </m:e>
                                        <m:sub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  <m:r>
                                            <a:rPr lang="en-US" sz="1200" i="0"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  <m:r>
                                            <a:rPr lang="en-US" sz="1200" i="0">
                                              <a:latin typeface="Cambria Math" panose="02040503050406030204" pitchFamily="18" charset="0"/>
                                            </a:rPr>
                                            <m:t>+1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  <m:r>
                                        <a:rPr lang="en-US" sz="1200" i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  <m:r>
                                        <a:rPr lang="en-US" sz="1200" i="0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⁢</m:t>
                              </m:r>
                              <m:sSup>
                                <m:sSup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𝑉</m:t>
                                          </m:r>
                                        </m:e>
                                        <m:sub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  <m:r>
                                            <a:rPr lang="en-US" sz="1200" i="0"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  <m:r>
                                            <a:rPr lang="en-US" sz="1200" i="0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⁢</m:t>
                              </m:r>
                              <m:sSup>
                                <m:sSup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𝜔</m:t>
                                          </m:r>
                                        </m:e>
                                        <m:sub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  <m:r>
                                            <a:rPr lang="en-US" sz="1200" i="0"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  <m:r>
                                            <a:rPr lang="en-US" sz="1200" i="0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2⁢</m:t>
                              </m:r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𝛥𝜂</m:t>
                              </m:r>
                            </m:den>
                          </m:f>
                        </m:e>
                      </m:d>
                      <m:r>
                        <a:rPr lang="en-US" sz="12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𝑅𝑒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sub>
                          </m:sSub>
                          <m:r>
                            <a:rPr lang="en-US" sz="1200" i="0">
                              <a:latin typeface="Cambria Math" panose="02040503050406030204" pitchFamily="18" charset="0"/>
                            </a:rPr>
                            <m:t>⁢</m:t>
                          </m:r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  <m:r>
                                        <a:rPr lang="en-US" sz="1200" i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𝜔</m:t>
                                          </m:r>
                                        </m:e>
                                        <m:sub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  <m:r>
                                            <a:rPr lang="en-US" sz="1200" i="0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sub>
                                      </m:sSub>
                                      <m:r>
                                        <a:rPr lang="en-US" sz="1200" i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−2⁢</m:t>
                              </m:r>
                              <m:sSup>
                                <m:sSup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𝜔</m:t>
                                          </m:r>
                                        </m:e>
                                        <m:sub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  <m:r>
                                            <a:rPr lang="en-US" sz="1200" i="0"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𝜔</m:t>
                                          </m:r>
                                        </m:e>
                                        <m:sub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  <m:r>
                                            <a:rPr lang="en-US" sz="1200" i="0">
                                              <a:latin typeface="Cambria Math" panose="02040503050406030204" pitchFamily="18" charset="0"/>
                                            </a:rPr>
                                            <m:t>+1,</m:t>
                                          </m:r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𝛥</m:t>
                                      </m:r>
                                      <m:r>
                                        <a:rPr lang="en-US" sz="1200" i="0">
                                          <a:latin typeface="Cambria Math" panose="02040503050406030204" pitchFamily="18" charset="0"/>
                                        </a:rPr>
                                        <m:t>µ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12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1200" i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𝜔</m:t>
                                          </m:r>
                                        </m:e>
                                        <m:sub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1200" i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  <m:r>
                                        <a:rPr lang="en-US" sz="1200" i="0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−2⁢</m:t>
                              </m:r>
                              <m:sSup>
                                <m:sSup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𝜔</m:t>
                                          </m:r>
                                        </m:e>
                                        <m:sub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  <m:r>
                                            <a:rPr lang="en-US" sz="1200" i="0"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𝜔</m:t>
                                          </m:r>
                                        </m:e>
                                        <m:sub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  <m:r>
                                            <a:rPr lang="en-US" sz="1200" i="0"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  <m:r>
                                            <a:rPr lang="en-US" sz="1200" i="0">
                                              <a:latin typeface="Cambria Math" panose="02040503050406030204" pitchFamily="18" charset="0"/>
                                            </a:rPr>
                                            <m:t>+1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𝛥𝜂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12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lang="en-US" sz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425515" y="3810000"/>
                <a:ext cx="12071230" cy="107414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5314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" y="762000"/>
            <a:ext cx="8229600" cy="1143000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CFD lab on campus – the project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981200"/>
            <a:ext cx="8153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Investigates the effects of induced jet flow over airfoils </a:t>
            </a:r>
          </a:p>
          <a:p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 be accomplished in two ways: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Electrodes along the leading edge of a wing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Effectively ionizes air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By the use of flexible 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membranes</a:t>
            </a:r>
            <a:endParaRPr lang="en-US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Effects</a:t>
            </a:r>
            <a:r>
              <a:rPr lang="en-US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Causes the air over the wing to be more attached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65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" y="762000"/>
            <a:ext cx="8229600" cy="1143000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Benefits of research: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2209801"/>
            <a:ext cx="50292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Reduced air drag over aircraft body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Two forces in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x-direction 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flight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lvl="1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thrust and drag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drag is reduced you need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less</a:t>
            </a:r>
          </a:p>
          <a:p>
            <a:pPr lvl="1"/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thrust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Reduces the amount of fuel needed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(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monetary return)</a:t>
            </a:r>
          </a:p>
          <a:p>
            <a:pPr lvl="2"/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Increases operational envelope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Aircrafts 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could operate at higher pitch angles and slower speeds without stalling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2246377"/>
            <a:ext cx="3886200" cy="173004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867400" y="4142704"/>
            <a:ext cx="2420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Angle of attack = 0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4717470"/>
            <a:ext cx="3886200" cy="154092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806323" y="6356259"/>
            <a:ext cx="2543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Angle of attack = 6.5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223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38200"/>
            <a:ext cx="8229600" cy="1143000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current CFD solver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2556083"/>
            <a:ext cx="502920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Forward time, central difference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Uses central difference scheme 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Known 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be stable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Uses the left and right points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Uses every point in domain</a:t>
            </a:r>
          </a:p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770273" y="3657600"/>
                <a:ext cx="3344527" cy="9722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>
                                      <a:latin typeface="Cambria Math" panose="02040503050406030204" pitchFamily="18" charset="0"/>
                                    </a:rPr>
                                    <m:t>𝜕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num>
                                <m:den>
                                  <m: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𝜕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</m:num>
                        <m:den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2⁢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Δx</m:t>
                          </m:r>
                        </m:den>
                      </m:f>
                    </m:oMath>
                  </m:oMathPara>
                </a14:m>
                <a:endParaRPr lang="en-US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273" y="3657600"/>
                <a:ext cx="3344527" cy="97225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2" descr="http://upload.wikimedia.org/wikipedia/commons/thumb/5/5f/HOC_stencil.jpg/220px-HOC_stenci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286000"/>
            <a:ext cx="3657600" cy="4200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upload.wikimedia.org/wikipedia/commons/thumb/5/5f/HOC_stencil.jpg/220px-HOC_stenci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4493" y="2056092"/>
            <a:ext cx="4396341" cy="4200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8331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38200"/>
            <a:ext cx="8229600" cy="1143000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current CFD solver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2556083"/>
            <a:ext cx="502920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Forward time, central difference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Uses central difference scheme 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Known 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be stable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Uses the left and right points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Uses every point in domain</a:t>
            </a:r>
          </a:p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770273" y="3657600"/>
                <a:ext cx="3344527" cy="9722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>
                                      <a:latin typeface="Cambria Math" panose="02040503050406030204" pitchFamily="18" charset="0"/>
                                    </a:rPr>
                                    <m:t>𝜕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num>
                                <m:den>
                                  <m: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𝜕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</m:num>
                        <m:den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2⁢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Δx</m:t>
                          </m:r>
                        </m:den>
                      </m:f>
                    </m:oMath>
                  </m:oMathPara>
                </a14:m>
                <a:endParaRPr lang="en-US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273" y="3657600"/>
                <a:ext cx="3344527" cy="97225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2" descr="http://upload.wikimedia.org/wikipedia/commons/thumb/5/5f/HOC_stencil.jpg/220px-HOC_stenci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286000"/>
            <a:ext cx="3657600" cy="4200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upload.wikimedia.org/wikipedia/commons/thumb/5/5f/HOC_stencil.jpg/220px-HOC_stenci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4493" y="2056092"/>
            <a:ext cx="4396341" cy="4200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6870240" y="4051375"/>
            <a:ext cx="397336" cy="448738"/>
          </a:xfrm>
          <a:prstGeom prst="ellipse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240563" y="4051375"/>
            <a:ext cx="439947" cy="448738"/>
          </a:xfrm>
          <a:prstGeom prst="ellipse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571195" y="4097375"/>
            <a:ext cx="365749" cy="356738"/>
          </a:xfrm>
          <a:prstGeom prst="ellipse">
            <a:avLst/>
          </a:prstGeom>
          <a:solidFill>
            <a:schemeClr val="tx1">
              <a:alpha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31781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Them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976</TotalTime>
  <Words>784</Words>
  <Application>Microsoft Office PowerPoint</Application>
  <PresentationFormat>On-screen Show (4:3)</PresentationFormat>
  <Paragraphs>185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Cambria Math</vt:lpstr>
      <vt:lpstr>Courier New</vt:lpstr>
      <vt:lpstr>Tahoma</vt:lpstr>
      <vt:lpstr>Wingdings</vt:lpstr>
      <vt:lpstr>Custom Theme</vt:lpstr>
      <vt:lpstr>CFD Refinement</vt:lpstr>
      <vt:lpstr>Overview</vt:lpstr>
      <vt:lpstr>Background: What is CFD?</vt:lpstr>
      <vt:lpstr>How it works – the problem</vt:lpstr>
      <vt:lpstr>How it works – the solution</vt:lpstr>
      <vt:lpstr>CFD lab on campus – the project </vt:lpstr>
      <vt:lpstr>Benefits of research:</vt:lpstr>
      <vt:lpstr>The current CFD solver</vt:lpstr>
      <vt:lpstr>The current CFD solver</vt:lpstr>
      <vt:lpstr>The problem: Is the current finite   difference scheme the optimal   choice?</vt:lpstr>
      <vt:lpstr>Test scheme one: The forward   difference scheme</vt:lpstr>
      <vt:lpstr>Test scheme one: The forward   difference scheme</vt:lpstr>
      <vt:lpstr>Test scheme two: The backward   difference scheme</vt:lpstr>
      <vt:lpstr>Test scheme two: The backward   difference scheme</vt:lpstr>
      <vt:lpstr>Testing Criteria </vt:lpstr>
      <vt:lpstr>Results – The forward difference   scheme </vt:lpstr>
      <vt:lpstr>Results – The backwards   difference scheme</vt:lpstr>
      <vt:lpstr>Concerns - The backwards   difference scheme</vt:lpstr>
      <vt:lpstr>Concerns - The backwards   difference scheme</vt:lpstr>
      <vt:lpstr>Concerns - The backwards   difference scheme</vt:lpstr>
      <vt:lpstr>Implications</vt:lpstr>
      <vt:lpstr>Further research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ASCEND</dc:title>
  <dc:creator>Clayton</dc:creator>
  <cp:lastModifiedBy>Brian Cowley</cp:lastModifiedBy>
  <cp:revision>173</cp:revision>
  <dcterms:created xsi:type="dcterms:W3CDTF">2014-03-26T18:31:55Z</dcterms:created>
  <dcterms:modified xsi:type="dcterms:W3CDTF">2015-04-03T18:27:49Z</dcterms:modified>
</cp:coreProperties>
</file>